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53" r:id="rId3"/>
  </p:sldMasterIdLst>
  <p:notesMasterIdLst>
    <p:notesMasterId r:id="rId5"/>
  </p:notesMasterIdLst>
  <p:sldIdLst>
    <p:sldId id="358" r:id="rId4"/>
  </p:sldIdLst>
  <p:sldSz cx="16256000" cy="12192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78A737-609B-21D4-7615-47611D4B098D}" name="James Rethaber" initials="JR" userId="S::jamesrethaber@wellworkforce.com::ffdcd0c5-112a-4797-8cd0-164e6d50169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C5A"/>
    <a:srgbClr val="05C3DD"/>
    <a:srgbClr val="AFAFAF"/>
    <a:srgbClr val="294F78"/>
    <a:srgbClr val="485CC7"/>
    <a:srgbClr val="09AF01"/>
    <a:srgbClr val="EC3931"/>
    <a:srgbClr val="C9002E"/>
    <a:srgbClr val="BDD378"/>
    <a:srgbClr val="B3D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431" autoAdjust="0"/>
  </p:normalViewPr>
  <p:slideViewPr>
    <p:cSldViewPr snapToGrid="0">
      <p:cViewPr varScale="1">
        <p:scale>
          <a:sx n="59" d="100"/>
          <a:sy n="59" d="100"/>
        </p:scale>
        <p:origin x="1734" y="102"/>
      </p:cViewPr>
      <p:guideLst>
        <p:guide orient="horz" pos="384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8/10/relationships/authors" Target="authors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BA801A-80A0-4454-96D8-590022B320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D9D452-73C8-AE78-1924-21D99FE5DEA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ADD599-4301-42C7-9631-1D423BDA134C}" type="datetimeFigureOut">
              <a:rPr lang="en-US" altLang="en-US"/>
              <a:pPr>
                <a:defRPr/>
              </a:pPr>
              <a:t>9/2/2024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C2C475F-6CEA-4981-59FE-679DD2CC99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A1E6CF5-99AE-F0C5-4F06-7385E51F2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95A05-4C63-9EB4-FDA5-A5BD137FB2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8D578-59D5-C00F-E1F7-AED073C267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49B29B-EB95-4046-BCA0-4EC78A4AE75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DEF19D78-CE06-1FEF-F437-9F2221C7BD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513"/>
            <a:ext cx="16256000" cy="1202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Fit4Work.jpg">
            <a:extLst>
              <a:ext uri="{FF2B5EF4-FFF2-40B4-BE49-F238E27FC236}">
                <a16:creationId xmlns:a16="http://schemas.microsoft.com/office/drawing/2014/main" id="{52B7BC20-02D4-D59B-B230-A4E84165A4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812800"/>
            <a:ext cx="36893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995312"/>
            <a:ext cx="13817600" cy="4244622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6403623"/>
            <a:ext cx="12192000" cy="2943577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BA7FF8A-F716-9E31-6AA4-BDA8D7B7C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4A74F-C94D-4B31-B436-43B58E7431C6}" type="datetimeFigureOut">
              <a:rPr lang="en-US" altLang="en-US"/>
              <a:pPr>
                <a:defRPr/>
              </a:pPr>
              <a:t>9/2/2024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9C6971B-2842-8E99-77C9-50ECE13D6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B39ADB7-5DE0-2514-5A1A-530CA8D3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04105-4A5C-4845-9A4A-596E2B3D9C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4893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8E2FD-69E0-51FB-2B0E-E05C6170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A66EF-8D11-4D7A-95BA-1120EB7A4F70}" type="datetimeFigureOut">
              <a:rPr lang="en-US" altLang="en-US"/>
              <a:pPr>
                <a:defRPr/>
              </a:pPr>
              <a:t>9/2/2024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5AFFD-5B79-3181-F214-1B9FD8D39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AFB94-59DD-BD07-C316-E57CB0809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01413-D216-456D-8036-96F71F75F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50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1" y="649111"/>
            <a:ext cx="3505200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1" y="649111"/>
            <a:ext cx="10312400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05ED0-D077-6C79-DD25-E5D2569B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4BE35-BD60-4C03-8811-D4D4CEAD3A9C}" type="datetimeFigureOut">
              <a:rPr lang="en-US" altLang="en-US"/>
              <a:pPr>
                <a:defRPr/>
              </a:pPr>
              <a:t>9/2/2024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2B29B-D0A2-36E7-96AA-32354CC40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22B39-EB05-9204-E6C4-D5D643FC6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2AA76-B5BD-4665-9697-A823B89DA2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222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7C7DE440-BACA-25D6-CF64-85F0434408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42313"/>
            <a:ext cx="16256000" cy="384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3322" y="6214903"/>
            <a:ext cx="14020800" cy="1660228"/>
          </a:xfrm>
        </p:spPr>
        <p:txBody>
          <a:bodyPr/>
          <a:lstStyle>
            <a:lvl1pPr marL="0" indent="0">
              <a:lnSpc>
                <a:spcPct val="70000"/>
              </a:lnSpc>
              <a:buFont typeface="Arial" panose="020B0604020202020204" pitchFamily="34" charset="0"/>
              <a:buNone/>
              <a:defRPr sz="1181" b="0" i="0">
                <a:solidFill>
                  <a:srgbClr val="C9002E"/>
                </a:solidFill>
                <a:latin typeface="HelveticaNeueLT Std Bold"/>
                <a:cs typeface="HelveticaNeueLT Std Bold"/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1149775" y="8021050"/>
            <a:ext cx="14020800" cy="20037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5" y="2673213"/>
            <a:ext cx="14020800" cy="3414889"/>
          </a:xfrm>
        </p:spPr>
        <p:txBody>
          <a:bodyPr anchor="b"/>
          <a:lstStyle>
            <a:lvl1pPr>
              <a:defRPr sz="1772"/>
            </a:lvl1pPr>
          </a:lstStyle>
          <a:p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371B22-4F22-6FBC-200E-04060270002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26BAD-BCEA-4E79-88FE-448FBAB69668}" type="datetimeFigureOut">
              <a:rPr lang="en-US" altLang="en-US"/>
              <a:pPr>
                <a:defRPr/>
              </a:pPr>
              <a:t>9/2/2024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3AD9DAE-CE12-B795-2F1F-1DA090641A4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B790752-2F28-4116-1DA4-2BC51A220A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808F19C-E89D-4D64-AB79-F312F5A6EC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03774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20" y="2988734"/>
            <a:ext cx="6877049" cy="146473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20" y="4453470"/>
            <a:ext cx="6877049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3" y="2988734"/>
            <a:ext cx="6910917" cy="146473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3" y="4453470"/>
            <a:ext cx="6910917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17602" y="1030113"/>
            <a:ext cx="14020800" cy="16989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AE21099-0D15-71F8-ED67-9BC4BE694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5FA4E-C1B5-44ED-8AA3-B5A3A7053465}" type="datetimeFigureOut">
              <a:rPr lang="en-US" altLang="en-US"/>
              <a:pPr>
                <a:defRPr/>
              </a:pPr>
              <a:t>9/2/2024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1ABE144-5C72-F9D3-FC8A-04CF785A2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60D63D-83B2-9144-6E90-408B4B2A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92B84-43AE-42BA-BC94-FB03F5C2F6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79499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0918" y="1755423"/>
            <a:ext cx="8229601" cy="8664222"/>
          </a:xfrm>
        </p:spPr>
        <p:txBody>
          <a:bodyPr rtlCol="0">
            <a:normAutofit/>
          </a:bodyPr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pPr lvl="0"/>
            <a:endParaRPr lang="en-US" noProof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19719" y="812800"/>
            <a:ext cx="5242982" cy="2275840"/>
          </a:xfrm>
        </p:spPr>
        <p:txBody>
          <a:bodyPr anchor="b"/>
          <a:lstStyle>
            <a:lvl1pPr>
              <a:defRPr sz="1350"/>
            </a:lvl1pPr>
          </a:lstStyle>
          <a:p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9" y="3102047"/>
            <a:ext cx="5242982" cy="733791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4C68DF7-84A8-A3A3-B1E0-7EE77F1EA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4B5DC-DA10-4974-8ACF-93CB9A765E8B}" type="datetimeFigureOut">
              <a:rPr lang="en-US" altLang="en-US"/>
              <a:pPr>
                <a:defRPr/>
              </a:pPr>
              <a:t>9/2/2024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BED819F-A3DC-307B-5DE5-B1D05A002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0E5BE1-91AA-97F9-DE18-0788E8F6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0D467-5C19-4348-A0AB-0AA18F6770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10058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78095-243E-D8D2-A728-035F12AAA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71D24-4974-4AD6-B186-5F30C84A673D}" type="datetimeFigureOut">
              <a:rPr lang="en-US" altLang="en-US"/>
              <a:pPr>
                <a:defRPr/>
              </a:pPr>
              <a:t>9/2/2024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7AF51-EE86-7D51-84C2-05E5533CF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7069A-854C-C39C-0337-990555DF3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59B74-B8E6-4510-B629-EF68202B7D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11516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4" y="3039537"/>
            <a:ext cx="14020800" cy="5071532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4" y="8159048"/>
            <a:ext cx="14020800" cy="2666999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/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2FF85-604C-3CA2-BDEC-5C712636A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3FE05-D1CC-46F4-B981-53F37B52A1BB}" type="datetimeFigureOut">
              <a:rPr lang="en-US" altLang="en-US"/>
              <a:pPr>
                <a:defRPr/>
              </a:pPr>
              <a:t>9/2/2024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E95E4-E002-1531-410E-A91D83766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E9BDC-04A4-E0EC-B257-DC627C6D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5DAE6-0AD0-4032-A06E-B801BD339E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614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3245556"/>
            <a:ext cx="690880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3245556"/>
            <a:ext cx="690880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1A6372B-32E6-1FF1-68ED-02FED6FA2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1338D-CAE4-48DC-A024-6D81FB1DD014}" type="datetimeFigureOut">
              <a:rPr lang="en-US" altLang="en-US"/>
              <a:pPr>
                <a:defRPr/>
              </a:pPr>
              <a:t>9/2/2024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E73EB9-CE4F-C007-5293-B72AD703E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91DE7A-4051-8264-5FBE-2BDFCB6F8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3D0FB-C271-4221-A245-628F29D320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38750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649114"/>
            <a:ext cx="14020800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9" y="2988734"/>
            <a:ext cx="6877049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9" y="4453467"/>
            <a:ext cx="6877049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1" y="2988734"/>
            <a:ext cx="6910917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1" y="4453467"/>
            <a:ext cx="6910917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A044EFE-7109-4372-82FB-52D26A9AC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487B8-3DC0-4A28-B8DA-39631D195E9D}" type="datetimeFigureOut">
              <a:rPr lang="en-US" altLang="en-US"/>
              <a:pPr>
                <a:defRPr/>
              </a:pPr>
              <a:t>9/2/2024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BBD3AD4-4C13-69FB-5F0F-D787B28F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645B8E8-2D8D-4C05-3265-30ACA8F28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13E89-0539-49DE-A426-0DC5946CF9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56498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AC4573E-4582-8CA8-1BB8-6ED25FB38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54BE7-9AF2-4A72-836A-27A5CE26A2A0}" type="datetimeFigureOut">
              <a:rPr lang="en-US" altLang="en-US"/>
              <a:pPr>
                <a:defRPr/>
              </a:pPr>
              <a:t>9/2/2024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EBE307-C65A-45F7-BEC3-E84053D3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BC4562-D98F-BC06-30EE-E67B9538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82840-B364-4345-BF13-49C144D493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34808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C4DB8-F3FF-9B74-CBF6-EDB46E0FE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C6924-846F-46A3-A682-ECFB30A48E5C}" type="datetimeFigureOut">
              <a:rPr lang="en-US" altLang="en-US"/>
              <a:pPr>
                <a:defRPr/>
              </a:pPr>
              <a:t>9/2/2024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A7DD0DE-4936-27F0-9DBE-2DCD328B2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0840BC9-A800-F160-5E4B-225E7CE74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05CAA-509F-40BB-BABC-6D444EB90C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36587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755425"/>
            <a:ext cx="8229600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0F6F58-5655-9C98-E1E9-4DE4744FC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117D-82E4-4D14-935C-4DB66DBA116E}" type="datetimeFigureOut">
              <a:rPr lang="en-US" altLang="en-US"/>
              <a:pPr>
                <a:defRPr/>
              </a:pPr>
              <a:t>9/2/2024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5EFA19-1EF5-F51E-56A0-F1CB157BC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15EBC5-08FE-57FD-4CCE-8B7C7B1A0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99404-1387-47C5-A5A7-EAA327B9EF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89224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755425"/>
            <a:ext cx="8229600" cy="8664222"/>
          </a:xfrm>
        </p:spPr>
        <p:txBody>
          <a:bodyPr rtlCol="0">
            <a:normAutofit/>
          </a:bodyPr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D5608F-A394-F5FC-42B9-C8E798B1F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342F2-7873-4CD2-B4DB-1A38A42075CD}" type="datetimeFigureOut">
              <a:rPr lang="en-US" altLang="en-US"/>
              <a:pPr>
                <a:defRPr/>
              </a:pPr>
              <a:t>9/2/2024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A923F8-A208-A970-7272-58B023B93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733BF9-BA14-E69C-2591-963610535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23DB5-C320-46AC-84E0-3550D7DA7A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35972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14BDA36-5988-FC42-9EFA-81D780232CC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17600" y="649288"/>
            <a:ext cx="140208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BD4E0E7-1BAB-6403-4352-13C0E0C6CF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17600" y="3244850"/>
            <a:ext cx="14020800" cy="773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E5C9E-C8EB-ED26-A608-FADBAC960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11299825"/>
            <a:ext cx="3657600" cy="649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AB7D819-072F-4F82-83E0-5510D9F90799}" type="datetimeFigureOut">
              <a:rPr lang="en-US" altLang="en-US"/>
              <a:pPr>
                <a:defRPr/>
              </a:pPr>
              <a:t>9/2/2024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21A87-2CD9-F613-EE02-DC8CF3EFF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11299825"/>
            <a:ext cx="5486400" cy="649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F9B4A-87D7-2DD1-CDE5-2D4D1785B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800" y="11299825"/>
            <a:ext cx="3657600" cy="6492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100">
                <a:solidFill>
                  <a:srgbClr val="898989"/>
                </a:solidFill>
              </a:defRPr>
            </a:lvl1pPr>
          </a:lstStyle>
          <a:p>
            <a:fld id="{78525513-39F2-4E5A-9D4A-D12A5C76E3F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1" descr="ffw_small.png">
            <a:extLst>
              <a:ext uri="{FF2B5EF4-FFF2-40B4-BE49-F238E27FC236}">
                <a16:creationId xmlns:a16="http://schemas.microsoft.com/office/drawing/2014/main" id="{739F9279-99FE-9018-A3A3-7B31B0D0B3B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413" y="1247775"/>
            <a:ext cx="21907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  <p:sldLayoutId id="2147484849" r:id="rId12"/>
    <p:sldLayoutId id="2147484850" r:id="rId13"/>
    <p:sldLayoutId id="2147484851" r:id="rId14"/>
  </p:sldLayoutIdLst>
  <p:transition spd="med">
    <p:fade/>
  </p:transition>
  <p:txStyles>
    <p:titleStyle>
      <a:lvl1pPr algn="l" defTabSz="1625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625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alibri Light" panose="020F0302020204030204" pitchFamily="34" charset="0"/>
        </a:defRPr>
      </a:lvl2pPr>
      <a:lvl3pPr algn="l" defTabSz="1625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alibri Light" panose="020F0302020204030204" pitchFamily="34" charset="0"/>
        </a:defRPr>
      </a:lvl3pPr>
      <a:lvl4pPr algn="l" defTabSz="1625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alibri Light" panose="020F0302020204030204" pitchFamily="34" charset="0"/>
        </a:defRPr>
      </a:lvl4pPr>
      <a:lvl5pPr algn="l" defTabSz="1625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625600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625600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625600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625600" rtl="0" fontAlgn="base">
        <a:lnSpc>
          <a:spcPct val="90000"/>
        </a:lnSpc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406400" indent="-406400" algn="l" defTabSz="1625600" rtl="0" eaLnBrk="0" fontAlgn="base" hangingPunct="0">
        <a:lnSpc>
          <a:spcPct val="90000"/>
        </a:lnSpc>
        <a:spcBef>
          <a:spcPts val="1775"/>
        </a:spcBef>
        <a:spcAft>
          <a:spcPct val="0"/>
        </a:spcAft>
        <a:buFont typeface="Arial" panose="020B0604020202020204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00" indent="-406400" algn="l" defTabSz="1625600" rtl="0" eaLnBrk="0" fontAlgn="base" hangingPunct="0">
        <a:lnSpc>
          <a:spcPct val="90000"/>
        </a:lnSpc>
        <a:spcBef>
          <a:spcPts val="888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032000" indent="-406400" algn="l" defTabSz="1625600" rtl="0" eaLnBrk="0" fontAlgn="base" hangingPunct="0">
        <a:lnSpc>
          <a:spcPct val="90000"/>
        </a:lnSpc>
        <a:spcBef>
          <a:spcPts val="888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844800" indent="-406400" algn="l" defTabSz="1625600" rtl="0" eaLnBrk="0" fontAlgn="base" hangingPunct="0">
        <a:lnSpc>
          <a:spcPct val="90000"/>
        </a:lnSpc>
        <a:spcBef>
          <a:spcPts val="888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indent="-406400" algn="l" defTabSz="1625600" rtl="0" eaLnBrk="0" fontAlgn="base" hangingPunct="0">
        <a:lnSpc>
          <a:spcPct val="90000"/>
        </a:lnSpc>
        <a:spcBef>
          <a:spcPts val="888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svg"/><Relationship Id="rId12" Type="http://schemas.openxmlformats.org/officeDocument/2006/relationships/image" Target="../media/image15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emf"/><Relationship Id="rId10" Type="http://schemas.openxmlformats.org/officeDocument/2006/relationships/image" Target="../media/image13.svg"/><Relationship Id="rId4" Type="http://schemas.openxmlformats.org/officeDocument/2006/relationships/image" Target="../media/image7.emf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1ADAF57-E67F-1E95-D054-F22552FFE2EE}"/>
              </a:ext>
            </a:extLst>
          </p:cNvPr>
          <p:cNvSpPr/>
          <p:nvPr/>
        </p:nvSpPr>
        <p:spPr>
          <a:xfrm>
            <a:off x="9601200" y="2928811"/>
            <a:ext cx="6184750" cy="6822797"/>
          </a:xfrm>
          <a:prstGeom prst="roundRect">
            <a:avLst>
              <a:gd name="adj" fmla="val 2302"/>
            </a:avLst>
          </a:prstGeom>
          <a:solidFill>
            <a:srgbClr val="FFFFFF"/>
          </a:solidFill>
          <a:ln w="19050" cap="flat" cmpd="sng" algn="ctr">
            <a:solidFill>
              <a:srgbClr val="49525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7412" name="Content Placeholder 3">
            <a:extLst>
              <a:ext uri="{FF2B5EF4-FFF2-40B4-BE49-F238E27FC236}">
                <a16:creationId xmlns:a16="http://schemas.microsoft.com/office/drawing/2014/main" id="{FB46087D-7487-1D37-25D7-FFE88412DA17}"/>
              </a:ext>
            </a:extLst>
          </p:cNvPr>
          <p:cNvSpPr txBox="1">
            <a:spLocks/>
          </p:cNvSpPr>
          <p:nvPr/>
        </p:nvSpPr>
        <p:spPr bwMode="auto">
          <a:xfrm>
            <a:off x="493713" y="1188100"/>
            <a:ext cx="15231528" cy="7540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625600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19200" indent="-406400" defTabSz="1625600">
              <a:lnSpc>
                <a:spcPct val="90000"/>
              </a:lnSpc>
              <a:spcBef>
                <a:spcPts val="888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032000" indent="-406400" defTabSz="1625600">
              <a:lnSpc>
                <a:spcPct val="90000"/>
              </a:lnSpc>
              <a:spcBef>
                <a:spcPts val="888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844800" indent="-406400" defTabSz="1625600">
              <a:lnSpc>
                <a:spcPct val="90000"/>
              </a:lnSpc>
              <a:spcBef>
                <a:spcPts val="888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657600" indent="-406400" defTabSz="1625600">
              <a:lnSpc>
                <a:spcPct val="90000"/>
              </a:lnSpc>
              <a:spcBef>
                <a:spcPts val="888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114800" indent="-406400" defTabSz="1625600" eaLnBrk="0" fontAlgn="base" hangingPunct="0">
              <a:lnSpc>
                <a:spcPct val="90000"/>
              </a:lnSpc>
              <a:spcBef>
                <a:spcPts val="88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572000" indent="-406400" defTabSz="1625600" eaLnBrk="0" fontAlgn="base" hangingPunct="0">
              <a:lnSpc>
                <a:spcPct val="90000"/>
              </a:lnSpc>
              <a:spcBef>
                <a:spcPts val="88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029200" indent="-406400" defTabSz="1625600" eaLnBrk="0" fontAlgn="base" hangingPunct="0">
              <a:lnSpc>
                <a:spcPct val="90000"/>
              </a:lnSpc>
              <a:spcBef>
                <a:spcPts val="88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486400" indent="-406400" defTabSz="1625600" eaLnBrk="0" fontAlgn="base" hangingPunct="0">
              <a:lnSpc>
                <a:spcPct val="90000"/>
              </a:lnSpc>
              <a:spcBef>
                <a:spcPts val="88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5400" dirty="0">
                <a:solidFill>
                  <a:srgbClr val="304C5A"/>
                </a:solidFill>
                <a:latin typeface="Aptos SemiBold" panose="020B0004020202020204" pitchFamily="34" charset="0"/>
              </a:rPr>
              <a:t>Shoveling: How to Avoid the Pains of Winter </a:t>
            </a:r>
          </a:p>
        </p:txBody>
      </p:sp>
      <p:sp>
        <p:nvSpPr>
          <p:cNvPr id="17413" name="AutoShape 10" descr="Image result for ain't nobody got time for that">
            <a:extLst>
              <a:ext uri="{FF2B5EF4-FFF2-40B4-BE49-F238E27FC236}">
                <a16:creationId xmlns:a16="http://schemas.microsoft.com/office/drawing/2014/main" id="{1A7790C8-325C-865B-E834-1486F34CC6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15" name="Rectangle 102">
            <a:extLst>
              <a:ext uri="{FF2B5EF4-FFF2-40B4-BE49-F238E27FC236}">
                <a16:creationId xmlns:a16="http://schemas.microsoft.com/office/drawing/2014/main" id="{C3D75DDF-9FC1-BCCA-FB03-CAE8FC983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3" y="2468563"/>
            <a:ext cx="8469312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dirty="0">
                <a:solidFill>
                  <a:srgbClr val="05C3DD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5 Rules To Remember </a:t>
            </a:r>
          </a:p>
          <a:p>
            <a:r>
              <a:rPr lang="en-US" altLang="en-US" sz="3200" dirty="0">
                <a:solidFill>
                  <a:srgbClr val="304C5A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1. Warm up and stretch before you start </a:t>
            </a:r>
          </a:p>
          <a:p>
            <a:r>
              <a:rPr lang="en-US" altLang="en-US" sz="3200" dirty="0">
                <a:solidFill>
                  <a:srgbClr val="304C5A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2. Don’t move the snow twice</a:t>
            </a:r>
            <a:r>
              <a:rPr lang="en-US" sz="1800" kern="100" dirty="0">
                <a:solidFill>
                  <a:srgbClr val="304C5A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—</a:t>
            </a:r>
            <a:r>
              <a:rPr lang="en-US" altLang="en-US" sz="3200" dirty="0">
                <a:solidFill>
                  <a:srgbClr val="304C5A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have a plan </a:t>
            </a:r>
          </a:p>
          <a:p>
            <a:r>
              <a:rPr lang="en-US" altLang="en-US" sz="3200" dirty="0">
                <a:solidFill>
                  <a:srgbClr val="304C5A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3. Move snow the shortest distance possible </a:t>
            </a:r>
          </a:p>
          <a:p>
            <a:r>
              <a:rPr lang="en-US" altLang="en-US" sz="3200" dirty="0">
                <a:solidFill>
                  <a:srgbClr val="304C5A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4. Rest frequently </a:t>
            </a:r>
          </a:p>
          <a:p>
            <a:r>
              <a:rPr lang="en-US" altLang="en-US" sz="3200" dirty="0">
                <a:solidFill>
                  <a:srgbClr val="304C5A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5. Use correct technique </a:t>
            </a:r>
          </a:p>
          <a:p>
            <a:r>
              <a:rPr lang="en-US" altLang="en-US" sz="2800" i="1" dirty="0">
                <a:solidFill>
                  <a:srgbClr val="304C5A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*If heavy/wet snow, make sure to do a half scoop </a:t>
            </a:r>
          </a:p>
          <a:p>
            <a:endParaRPr lang="en-US" altLang="en-US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7425" name="Picture 27">
            <a:extLst>
              <a:ext uri="{FF2B5EF4-FFF2-40B4-BE49-F238E27FC236}">
                <a16:creationId xmlns:a16="http://schemas.microsoft.com/office/drawing/2014/main" id="{719D8921-7E2D-9AFB-237D-DBC5F31F1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26" y="8294911"/>
            <a:ext cx="1905127" cy="3084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26" name="Picture 28">
            <a:extLst>
              <a:ext uri="{FF2B5EF4-FFF2-40B4-BE49-F238E27FC236}">
                <a16:creationId xmlns:a16="http://schemas.microsoft.com/office/drawing/2014/main" id="{1424B357-70BF-4B21-C9DF-B276B0844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218" y="8306768"/>
            <a:ext cx="1905127" cy="3084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27" name="TextBox 29">
            <a:extLst>
              <a:ext uri="{FF2B5EF4-FFF2-40B4-BE49-F238E27FC236}">
                <a16:creationId xmlns:a16="http://schemas.microsoft.com/office/drawing/2014/main" id="{8088A674-CE98-D2E4-BB57-3F74033D8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04" y="6985130"/>
            <a:ext cx="857462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b="1" dirty="0">
                <a:solidFill>
                  <a:srgbClr val="304C5A"/>
                </a:solidFill>
                <a:latin typeface="Aptos" panose="020B0004020202020204" pitchFamily="34" charset="0"/>
              </a:rPr>
              <a:t>Try these stretches before, during, and after shoveling to prevent lower back and leg discomfort.</a:t>
            </a:r>
          </a:p>
        </p:txBody>
      </p:sp>
      <p:sp>
        <p:nvSpPr>
          <p:cNvPr id="17428" name="TextBox 30">
            <a:extLst>
              <a:ext uri="{FF2B5EF4-FFF2-40B4-BE49-F238E27FC236}">
                <a16:creationId xmlns:a16="http://schemas.microsoft.com/office/drawing/2014/main" id="{40BB9D8D-CD41-EA87-A5A2-5A05B58E6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213" y="8327569"/>
            <a:ext cx="43557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304C5A"/>
                </a:solidFill>
                <a:latin typeface="Aptos" panose="020B0004020202020204" pitchFamily="34" charset="0"/>
              </a:rPr>
              <a:t>        Stretch 1: Bending over to reach toes</a:t>
            </a:r>
          </a:p>
          <a:p>
            <a:r>
              <a:rPr lang="en-US" altLang="en-US" dirty="0">
                <a:solidFill>
                  <a:srgbClr val="304C5A"/>
                </a:solidFill>
                <a:latin typeface="Aptos" panose="020B0004020202020204" pitchFamily="34" charset="0"/>
              </a:rPr>
              <a:t>will not only stretch your whole back but it will also stretch the back of your legs to help reduce fatigue. </a:t>
            </a:r>
          </a:p>
        </p:txBody>
      </p:sp>
      <p:sp>
        <p:nvSpPr>
          <p:cNvPr id="17429" name="TextBox 31">
            <a:extLst>
              <a:ext uri="{FF2B5EF4-FFF2-40B4-BE49-F238E27FC236}">
                <a16:creationId xmlns:a16="http://schemas.microsoft.com/office/drawing/2014/main" id="{5514E6E2-334A-DB8C-F74E-70A15BC82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430" y="9808079"/>
            <a:ext cx="467794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304C5A"/>
                </a:solidFill>
                <a:latin typeface="Aptos" panose="020B0004020202020204" pitchFamily="34" charset="0"/>
              </a:rPr>
              <a:t>        Stretch 2: Keep hips and toes pointed forward with hands on hips. Gently lean back to undo accumulated stress in the mid and lower back. Tip: Pinch elbows back to help reduce tension felt in upper back. </a:t>
            </a:r>
          </a:p>
        </p:txBody>
      </p:sp>
      <p:pic>
        <p:nvPicPr>
          <p:cNvPr id="17416" name="Picture 1">
            <a:extLst>
              <a:ext uri="{FF2B5EF4-FFF2-40B4-BE49-F238E27FC236}">
                <a16:creationId xmlns:a16="http://schemas.microsoft.com/office/drawing/2014/main" id="{957C8BB9-89EC-42B0-2FC2-A7FFE234B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191" y="3941989"/>
            <a:ext cx="2009124" cy="20005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3">
            <a:extLst>
              <a:ext uri="{FF2B5EF4-FFF2-40B4-BE49-F238E27FC236}">
                <a16:creationId xmlns:a16="http://schemas.microsoft.com/office/drawing/2014/main" id="{2EF3CE9A-ADE9-BE40-3D4D-7177A8B55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842" y="6096000"/>
            <a:ext cx="1967823" cy="19056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Rectangle 102">
            <a:extLst>
              <a:ext uri="{FF2B5EF4-FFF2-40B4-BE49-F238E27FC236}">
                <a16:creationId xmlns:a16="http://schemas.microsoft.com/office/drawing/2014/main" id="{161324FB-CC41-F374-B58C-42141C9DA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5566" y="4496411"/>
            <a:ext cx="37576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457200" indent="-457200">
              <a:buClr>
                <a:srgbClr val="05C3DD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304C5A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Knees slightly bent </a:t>
            </a:r>
          </a:p>
          <a:p>
            <a:pPr marL="457200" indent="-457200">
              <a:buClr>
                <a:srgbClr val="05C3DD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304C5A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Back in neutral position </a:t>
            </a:r>
          </a:p>
          <a:p>
            <a:pPr marL="457200" indent="-457200">
              <a:buClr>
                <a:srgbClr val="05C3DD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304C5A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Push snow </a:t>
            </a:r>
          </a:p>
        </p:txBody>
      </p:sp>
      <p:sp>
        <p:nvSpPr>
          <p:cNvPr id="17419" name="Rectangle 102">
            <a:extLst>
              <a:ext uri="{FF2B5EF4-FFF2-40B4-BE49-F238E27FC236}">
                <a16:creationId xmlns:a16="http://schemas.microsoft.com/office/drawing/2014/main" id="{FA97334B-F40F-BBFE-6963-756F29E61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1246" y="6233698"/>
            <a:ext cx="3722054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457200" indent="-457200">
              <a:buClr>
                <a:srgbClr val="05C3DD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304C5A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Lift with front palm up</a:t>
            </a:r>
          </a:p>
          <a:p>
            <a:pPr marL="457200" indent="-457200">
              <a:buClr>
                <a:srgbClr val="05C3DD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304C5A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Wrists neutral </a:t>
            </a:r>
          </a:p>
          <a:p>
            <a:pPr marL="457200" indent="-457200">
              <a:buClr>
                <a:srgbClr val="05C3DD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304C5A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Shift weight from back to front foot </a:t>
            </a:r>
          </a:p>
        </p:txBody>
      </p:sp>
      <p:sp>
        <p:nvSpPr>
          <p:cNvPr id="17421" name="Rectangle 102">
            <a:extLst>
              <a:ext uri="{FF2B5EF4-FFF2-40B4-BE49-F238E27FC236}">
                <a16:creationId xmlns:a16="http://schemas.microsoft.com/office/drawing/2014/main" id="{D9D2485E-CEF0-FEEB-4B31-18D851D5D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4109" y="8207391"/>
            <a:ext cx="5871896" cy="131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568325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5C3DE"/>
              </a:buClr>
              <a:buSzPct val="100000"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/>
            </a:pPr>
            <a:r>
              <a:rPr lang="en-US" altLang="en-US" sz="2200" dirty="0">
                <a:solidFill>
                  <a:srgbClr val="05C3DD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Avoid twisting: Using the best practices     above will maximize the power of your  muscles to perform the work and support your joints</a:t>
            </a:r>
            <a:r>
              <a:rPr lang="en-US" altLang="en-US" sz="2200" b="1" dirty="0">
                <a:solidFill>
                  <a:srgbClr val="05C3DD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. </a:t>
            </a:r>
            <a:endParaRPr lang="en-US" altLang="en-US" sz="2200" b="1" dirty="0">
              <a:solidFill>
                <a:srgbClr val="304C5A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09BEF8-5C78-9039-49E4-2367A17EEEE2}"/>
              </a:ext>
            </a:extLst>
          </p:cNvPr>
          <p:cNvSpPr/>
          <p:nvPr/>
        </p:nvSpPr>
        <p:spPr>
          <a:xfrm>
            <a:off x="10088602" y="3203715"/>
            <a:ext cx="53771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solidFill>
                  <a:srgbClr val="05C3DD"/>
                </a:solidFill>
                <a:latin typeface="Aptos SemiBold" panose="020B0004020202020204" pitchFamily="34" charset="0"/>
              </a:rPr>
              <a:t>Correct Shoveling Technique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98EB94-A5F9-E86D-DA8E-C664481603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3821" y="10924892"/>
            <a:ext cx="1789479" cy="72102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575C238-D125-2D42-2D9F-39FEFF098B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9964" y="234109"/>
            <a:ext cx="1206952" cy="1206952"/>
          </a:xfrm>
          <a:prstGeom prst="rect">
            <a:avLst/>
          </a:prstGeom>
        </p:spPr>
      </p:pic>
      <p:pic>
        <p:nvPicPr>
          <p:cNvPr id="15" name="Graphic 14" descr="Chevron arrows outline">
            <a:extLst>
              <a:ext uri="{FF2B5EF4-FFF2-40B4-BE49-F238E27FC236}">
                <a16:creationId xmlns:a16="http://schemas.microsoft.com/office/drawing/2014/main" id="{766F3060-980C-42E5-FEAA-2F331C447A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>
            <a:off x="2644855" y="8276968"/>
            <a:ext cx="428964" cy="428964"/>
          </a:xfrm>
          <a:prstGeom prst="rect">
            <a:avLst/>
          </a:prstGeom>
        </p:spPr>
      </p:pic>
      <p:pic>
        <p:nvPicPr>
          <p:cNvPr id="16" name="Graphic 15" descr="Chevron arrows outline">
            <a:extLst>
              <a:ext uri="{FF2B5EF4-FFF2-40B4-BE49-F238E27FC236}">
                <a16:creationId xmlns:a16="http://schemas.microsoft.com/office/drawing/2014/main" id="{0B00B754-4AC6-8319-A139-910DDCB716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71412" y="9751608"/>
            <a:ext cx="428964" cy="4289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BFC25F-E0AD-CE59-3B14-B633AE843E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8404" y="6504668"/>
            <a:ext cx="1938199" cy="159031"/>
          </a:xfrm>
          <a:prstGeom prst="rect">
            <a:avLst/>
          </a:prstGeom>
        </p:spPr>
      </p:pic>
    </p:spTree>
  </p:cSld>
  <p:clrMapOvr>
    <a:masterClrMapping/>
  </p:clrMapOvr>
  <p:transition spd="slow" advClick="0" advTm="120000">
    <p:random/>
  </p:transition>
</p:sld>
</file>

<file path=ppt/theme/theme1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A6C859DC71C54EBCBEE8827CC2D105" ma:contentTypeVersion="18" ma:contentTypeDescription="Create a new document." ma:contentTypeScope="" ma:versionID="c0c125afbdc0d0140ed2717b1da26995">
  <xsd:schema xmlns:xsd="http://www.w3.org/2001/XMLSchema" xmlns:xs="http://www.w3.org/2001/XMLSchema" xmlns:p="http://schemas.microsoft.com/office/2006/metadata/properties" xmlns:ns2="6c838a1e-c86b-4127-9e1d-0d5e8083eb09" xmlns:ns3="e842a8a9-81cb-46cf-abf8-fd25eab31b9a" targetNamespace="http://schemas.microsoft.com/office/2006/metadata/properties" ma:root="true" ma:fieldsID="aab1f826d6106ad765c51fe6ddd92350" ns2:_="" ns3:_="">
    <xsd:import namespace="6c838a1e-c86b-4127-9e1d-0d5e8083eb09"/>
    <xsd:import namespace="e842a8a9-81cb-46cf-abf8-fd25eab31b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Order0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38a1e-c86b-4127-9e1d-0d5e8083eb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Order0" ma:index="21" nillable="true" ma:displayName="Order" ma:format="Dropdown" ma:internalName="Order0" ma:percentage="FALSE">
      <xsd:simpleType>
        <xsd:restriction base="dms:Number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df161ff-da85-4d7e-9fd8-14eea4cc35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2a8a9-81cb-46cf-abf8-fd25eab31b9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8ddf282-d857-44d3-93de-9ae75d259ea1}" ma:internalName="TaxCatchAll" ma:showField="CatchAllData" ma:web="e842a8a9-81cb-46cf-abf8-fd25eab31b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C26691-5C28-4199-A401-2AA2AB09E6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E6F404-24E5-4D1D-A07E-6460DAF65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838a1e-c86b-4127-9e1d-0d5e8083eb09"/>
    <ds:schemaRef ds:uri="e842a8a9-81cb-46cf-abf8-fd25eab31b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11784</TotalTime>
  <Words>206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SemiBold</vt:lpstr>
      <vt:lpstr>Arial</vt:lpstr>
      <vt:lpstr>Calibri</vt:lpstr>
      <vt:lpstr>Calibri Light</vt:lpstr>
      <vt:lpstr>HelveticaNeueLT Std Bold</vt:lpstr>
      <vt:lpstr>4_Office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Fit for Work</dc:creator>
  <cp:lastModifiedBy>Lindsay McDonald</cp:lastModifiedBy>
  <cp:revision>490</cp:revision>
  <dcterms:created xsi:type="dcterms:W3CDTF">2014-01-09T22:34:55Z</dcterms:created>
  <dcterms:modified xsi:type="dcterms:W3CDTF">2024-09-02T20:35:25Z</dcterms:modified>
</cp:coreProperties>
</file>